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sldIdLst>
    <p:sldId id="256" r:id="rId2"/>
    <p:sldId id="257" r:id="rId3"/>
    <p:sldId id="258" r:id="rId4"/>
    <p:sldId id="260" r:id="rId5"/>
    <p:sldId id="278" r:id="rId6"/>
    <p:sldId id="285" r:id="rId7"/>
    <p:sldId id="283" r:id="rId8"/>
    <p:sldId id="282" r:id="rId9"/>
    <p:sldId id="287" r:id="rId10"/>
    <p:sldId id="265" r:id="rId11"/>
    <p:sldId id="266" r:id="rId12"/>
    <p:sldId id="276" r:id="rId13"/>
    <p:sldId id="268" r:id="rId14"/>
    <p:sldId id="277" r:id="rId15"/>
    <p:sldId id="275" r:id="rId16"/>
    <p:sldId id="288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4660"/>
  </p:normalViewPr>
  <p:slideViewPr>
    <p:cSldViewPr snapToGrid="0">
      <p:cViewPr>
        <p:scale>
          <a:sx n="81" d="100"/>
          <a:sy n="81" d="100"/>
        </p:scale>
        <p:origin x="60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>
          <a:solidFill>
            <a:srgbClr val="7030A0"/>
          </a:solidFill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E3936-7108-47DA-972E-B57A2A981807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2BFB1-0D8D-43A2-B94C-6F5418076F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0101D-E3EF-484F-932D-CEFD74C01C04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65B4B-D713-4641-A701-662DC6495D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CA49D-34EC-4AE3-BFB3-331CD6DF9DD2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8AB5C42-D1B7-4EBE-ACE4-10CA1C1777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60CD5-6534-4D0F-9194-8E2C1234B8D6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D8415-E93E-4F1A-AA1D-8EF1E57325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BF91-1F9F-48B8-92E6-1C02557CFC06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B0CFE53-842B-4B54-9543-6953C51EDD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6BE5-CC21-41A2-BA38-25A25AA72682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CA41022-C3EF-41D0-9AAB-1A84124A2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FD3D-1B56-4EDB-8E57-DF16E963794C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FAD8E-2CAA-4FCD-A709-6A1A850FBE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AD6C-2FF3-4A40-AB07-0493708DB7EA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99931-3F24-4039-8F3C-7B06225ED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7158-63D1-45CE-B366-1E1137BEA32B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5DFC6-BCBA-4B01-A196-5B78EEDB4F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2B6EA-E5A3-4649-8475-B1073918D86E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C58FC-DC39-4BDF-A701-2990BD944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3301-D711-4D79-95DB-2176C6CE8283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BA2EA-D0EC-4D0C-B91A-BCFB2C848E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0785-9138-4219-A37C-C9D3BC50BF5B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F8700-B96E-4184-98DD-38529FB5CB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935F4-B85A-403F-B0F3-11280406F2C2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0318-8C87-4896-BBAA-446872AA78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07049-AA20-407E-A6C8-A8CFCD3C0A93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F0830-FA3C-4FD5-82C7-98D0357070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ACA0D-784E-405D-90B3-18FF967DFB97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065E7-2810-43BA-971D-7CA1F3FE18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B0A9-F7AF-46E1-9752-16A296D55628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D58F7-74E2-482C-B25C-8AED19E1C1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8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60D93E-695C-4631-9508-E15F2E29B3E9}" type="datetimeFigureOut">
              <a:rPr lang="en-US"/>
              <a:pPr>
                <a:defRPr/>
              </a:pPr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EB3D9F"/>
                </a:solidFill>
              </a:defRPr>
            </a:lvl1pPr>
          </a:lstStyle>
          <a:p>
            <a:fld id="{1D7A812B-383C-4BD6-93EF-7C05C8196F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11" r:id="rId11"/>
    <p:sldLayoutId id="2147483806" r:id="rId12"/>
    <p:sldLayoutId id="2147483812" r:id="rId13"/>
    <p:sldLayoutId id="2147483807" r:id="rId14"/>
    <p:sldLayoutId id="2147483808" r:id="rId15"/>
    <p:sldLayoutId id="214748380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EB3D9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838200" y="1049338"/>
            <a:ext cx="8850313" cy="4025900"/>
          </a:xfrm>
        </p:spPr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rgbClr val="EB3D9F"/>
                </a:solidFill>
              </a:rPr>
              <a:t>МАСТЕР-КЛАСС ДЛЯ ПЕДАГОГОВ ДОУ</a:t>
            </a:r>
            <a:r>
              <a:rPr lang="ru-RU" altLang="ru-RU" sz="2400" dirty="0" smtClean="0">
                <a:solidFill>
                  <a:srgbClr val="EB3D9F"/>
                </a:solidFill>
              </a:rPr>
              <a:t/>
            </a:r>
            <a:br>
              <a:rPr lang="ru-RU" altLang="ru-RU" sz="2400" dirty="0" smtClean="0">
                <a:solidFill>
                  <a:srgbClr val="EB3D9F"/>
                </a:solidFill>
              </a:rPr>
            </a:br>
            <a:r>
              <a:rPr lang="en-US" altLang="ru-RU" sz="2400" dirty="0" smtClean="0">
                <a:solidFill>
                  <a:srgbClr val="EB3D9F"/>
                </a:solidFill>
              </a:rPr>
              <a:t/>
            </a:r>
            <a:br>
              <a:rPr lang="en-US" altLang="ru-RU" sz="2400" dirty="0" smtClean="0">
                <a:solidFill>
                  <a:srgbClr val="EB3D9F"/>
                </a:solidFill>
              </a:rPr>
            </a:br>
            <a:r>
              <a:rPr lang="ru-RU" altLang="ru-RU" sz="3600" b="1" dirty="0" smtClean="0">
                <a:solidFill>
                  <a:srgbClr val="EB3D9F"/>
                </a:solidFill>
              </a:rPr>
              <a:t>«Комплексное развитие коммуникативных, познавательных, эмоциональных  качеств ребёнка через музыкальные игры» </a:t>
            </a:r>
            <a:r>
              <a:rPr lang="ru-RU" altLang="ru-RU" b="1" dirty="0" smtClean="0">
                <a:solidFill>
                  <a:srgbClr val="EB3D9F"/>
                </a:solidFill>
              </a:rPr>
              <a:t/>
            </a:r>
            <a:br>
              <a:rPr lang="ru-RU" altLang="ru-RU" b="1" dirty="0" smtClean="0">
                <a:solidFill>
                  <a:srgbClr val="EB3D9F"/>
                </a:solidFill>
              </a:rPr>
            </a:br>
            <a:endParaRPr lang="ru-RU" altLang="ru-RU" b="1" dirty="0" smtClean="0">
              <a:solidFill>
                <a:srgbClr val="EB3D9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5141913"/>
            <a:ext cx="7766050" cy="109696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Музыкальный руководитель МАДОУ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№5(Союзов 5)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Столыпина </a:t>
            </a:r>
            <a:r>
              <a:rPr lang="ru-RU" sz="2400" smtClean="0">
                <a:solidFill>
                  <a:schemeClr val="accent2">
                    <a:lumMod val="75000"/>
                  </a:schemeClr>
                </a:solidFill>
              </a:rPr>
              <a:t>Елена Юрьевна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827" y="646723"/>
            <a:ext cx="10069635" cy="5756275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ru-RU" sz="24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Музыкально-дидактические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являются важной частью музыкальной деятельности детей в детском саду. Но как показывает практика, им уделяется достаточно мало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музыкально-дидактические игры должны быть яркими и красочными, простыми и доступными детям. Ведь в результате их использования у детей появляется желание участвовать в процессе обучения, раскрываются скрытые возможности. Застенчивые дети становятся более открытыми, проявляя свои эмоции в игровой деятельности, связанной с усвоением музыкальных знаний. Также дети обогащаются новыми впечатлениями, у них развивается инициатива, появляется способность к восприятию, к различению основных свойств музыкального звука. 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8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 (6)\IMG_1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0308" y="199292"/>
            <a:ext cx="4407877" cy="444210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  <p:pic>
        <p:nvPicPr>
          <p:cNvPr id="1027" name="Picture 3" descr="C:\Users\Елена\Desktop\Новая папка (6)\IMG_15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5813" y="0"/>
            <a:ext cx="4489940" cy="448994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  <p:pic>
        <p:nvPicPr>
          <p:cNvPr id="1028" name="Picture 4" descr="C:\Users\Елена\Desktop\Новая папка (6)\IMG_15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630" y="2919046"/>
            <a:ext cx="3938954" cy="393895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75" y="609600"/>
            <a:ext cx="9004300" cy="1320800"/>
          </a:xfrm>
        </p:spPr>
        <p:txBody>
          <a:bodyPr/>
          <a:lstStyle/>
          <a:p>
            <a:pPr algn="ctr"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занятиях я 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</a:t>
            </a:r>
            <a:r>
              <a:rPr lang="ru-RU" altLang="ru-RU" sz="3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381" y="5766118"/>
            <a:ext cx="45719" cy="45719"/>
          </a:xfrm>
        </p:spPr>
        <p:txBody>
          <a:bodyPr/>
          <a:lstStyle/>
          <a:p>
            <a:pPr marL="0" indent="0">
              <a:buFont typeface="Wingdings 3" pitchFamily="18" charset="2"/>
              <a:buNone/>
              <a:defRPr/>
            </a:pPr>
            <a:endParaRPr lang="ru-RU" dirty="0"/>
          </a:p>
        </p:txBody>
      </p:sp>
      <p:pic>
        <p:nvPicPr>
          <p:cNvPr id="9217" name="Picture 1" descr="C:\Users\Елена\Desktop\Новая папка (6)\DSCN9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739" y="1923197"/>
            <a:ext cx="6893169" cy="517028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Новая папка (6)\IMG_16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69631"/>
            <a:ext cx="3751385" cy="3751385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</p:pic>
      <p:pic>
        <p:nvPicPr>
          <p:cNvPr id="4099" name="Picture 3" descr="C:\Users\Елена\Desktop\Новая папка (6)\IMG_16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4476" y="1019909"/>
            <a:ext cx="4126523" cy="412652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4100" name="Picture 4" descr="C:\Users\Елена\Desktop\Новая папка (6)\IMG_1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4783" y="1975336"/>
            <a:ext cx="4273063" cy="42730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65125"/>
            <a:ext cx="9971088" cy="20510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родителями.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родители жалуются: «Я ему говорю, а он меня словно не слышит».</a:t>
            </a:r>
            <a:b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причин такого поведения ребенка, – отсутствие достаточного внимания. Поэтому в первую очередь работу надо направить на формирование у детей слухового восприятия и развития слуховой памяти. </a:t>
            </a:r>
            <a:b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863" y="2416175"/>
            <a:ext cx="3956050" cy="3881438"/>
          </a:xfrm>
        </p:spPr>
        <p:txBody>
          <a:bodyPr/>
          <a:lstStyle/>
          <a:p>
            <a:pPr marL="0" indent="0">
              <a:buFont typeface="Wingdings 3" pitchFamily="18" charset="2"/>
              <a:buNone/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Приобретая определенные знания и навыки, ребенок учится вслушиваться, различать, делать выводы и воспроизводить. А если мама или папа помогают ему в этом, то это создаёт двойной эффект заинтересованности у ребёнка.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6145" name="Picture 1" descr="C:\Users\Елена\Desktop\женский день 2017\DSCN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754" y="2224467"/>
            <a:ext cx="6591161" cy="494376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125" y="404813"/>
            <a:ext cx="6469063" cy="6169025"/>
          </a:xfrm>
        </p:spPr>
        <p:txBody>
          <a:bodyPr/>
          <a:lstStyle/>
          <a:p>
            <a:pPr marL="0" indent="269875" algn="just" eaLnBrk="1" hangingPunct="1">
              <a:buFont typeface="Wingdings 3" pitchFamily="18" charset="2"/>
              <a:buNone/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это основная деятельность ребенка и ни в какой другой деятельности ребенок не проявляет себя так полно, как в игре. </a:t>
            </a:r>
          </a:p>
          <a:p>
            <a:pPr marL="0" indent="269875" algn="just" eaLnBrk="1" hangingPunct="1">
              <a:buFont typeface="Wingdings 3" pitchFamily="18" charset="2"/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ребенке важно развивать все лучшее, что заложено в нем от природы; учитывая склонности к определенным видам музыкальной деятельности, на основе различных природных задатков формировать специальные музыкальные способности, способствовать общему развитию.</a:t>
            </a:r>
          </a:p>
          <a:p>
            <a:pPr marL="0" indent="269875" algn="just" eaLnBrk="1" hangingPunct="1">
              <a:buFont typeface="Wingdings 3" pitchFamily="18" charset="2"/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ребенок делает с удовольствием, не напрягаясь, и готов делать часами? Конечно, играть! </a:t>
            </a:r>
          </a:p>
          <a:p>
            <a:pPr marL="0" indent="269875" algn="just" eaLnBrk="1" hangingPunct="1">
              <a:buFont typeface="Wingdings 3" pitchFamily="18" charset="2"/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Нам, взрослым,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обязательно использовать эту естественную потребность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и в детском саду, и дома.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3" pitchFamily="18" charset="2"/>
              <a:buNone/>
              <a:defRPr/>
            </a:pPr>
            <a:endParaRPr lang="ru-RU" dirty="0"/>
          </a:p>
        </p:txBody>
      </p:sp>
      <p:pic>
        <p:nvPicPr>
          <p:cNvPr id="5122" name="Picture 2" descr="C:\Users\Елена\Desktop\Новая папка (6)\DSCN9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0646" y="1324707"/>
            <a:ext cx="5830276" cy="43727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3076" y="-242888"/>
            <a:ext cx="12721167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579438"/>
            <a:ext cx="8596312" cy="546258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профессионализма,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потенциала, коммуникативной </a:t>
            </a:r>
            <a:endParaRPr lang="ru-RU" sz="3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педагогов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409" name="Picture 1" descr="C:\Users\Елена\Desktop\Новая папка (6)\игры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9674" y="3319096"/>
            <a:ext cx="4762500" cy="179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7538" y="515816"/>
            <a:ext cx="8746637" cy="552621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7030A0"/>
                </a:solidFill>
              </a:rPr>
              <a:t>М</a:t>
            </a:r>
            <a:r>
              <a:rPr lang="ru-RU" sz="2800" b="1" dirty="0" smtClean="0">
                <a:solidFill>
                  <a:srgbClr val="7030A0"/>
                </a:solidFill>
              </a:rPr>
              <a:t>узыкальные игры в развитии детей дошкольного возраста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Елена\Desktop\Новая папка (5)\доу9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9385" y="1724025"/>
            <a:ext cx="4292479" cy="513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15" y="691662"/>
            <a:ext cx="10914185" cy="1863969"/>
          </a:xfrm>
        </p:spPr>
        <p:txBody>
          <a:bodyPr rtlCol="0">
            <a:normAutofit fontScale="92500" lnSpcReduction="20000"/>
          </a:bodyPr>
          <a:lstStyle/>
          <a:p>
            <a:pPr marL="0" indent="1800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огромное  светлое окно, через которое в духовный мир ребёнка вливается живительный поток представлений, понятий об окружающем мире. Игра – это искра, зажигающая огонёк пытливости и любознательности.</a:t>
            </a:r>
          </a:p>
          <a:p>
            <a:pPr marL="0" indent="180000" algn="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Елена\Desktop\Новая папка (4)\IMG_1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215" y="2614246"/>
            <a:ext cx="3880338" cy="3921177"/>
          </a:xfrm>
          <a:prstGeom prst="rect">
            <a:avLst/>
          </a:prstGeom>
          <a:noFill/>
          <a:ln w="25400" cmpd="sng">
            <a:solidFill>
              <a:schemeClr val="accent2"/>
            </a:solidFill>
          </a:ln>
        </p:spPr>
      </p:pic>
      <p:pic>
        <p:nvPicPr>
          <p:cNvPr id="1027" name="Picture 3" descr="C:\Users\Елена\Desktop\Новая папка (4)\IMG_15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4491" y="2633193"/>
            <a:ext cx="3845169" cy="384516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11045214" cy="6248400"/>
          </a:xfrm>
        </p:spPr>
        <p:txBody>
          <a:bodyPr/>
          <a:lstStyle/>
          <a:p>
            <a:r>
              <a:rPr lang="ru-RU" dirty="0" smtClean="0"/>
              <a:t>Музыкальные коммуникативные игры — это игры с использованием музыки, основной задачей которых является включение детей дошкольного возраста в межличностные отношения, создание условий для свободного и естественного проявления их индивидуальных качеств. А по сути это — синтез музыки с речью, движением, с тактильными и зрительными ощущениями ребёнка.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84078" y="691294"/>
          <a:ext cx="11033125" cy="530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668338" y="471488"/>
            <a:ext cx="8596312" cy="596741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800" u="sng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</a:t>
            </a:r>
            <a:r>
              <a:rPr lang="ru-RU" sz="2800" u="sng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этом мире все друзья» </a:t>
            </a:r>
            <a:endParaRPr lang="ru-RU" altLang="ru-RU" sz="2800" dirty="0">
              <a:solidFill>
                <a:schemeClr val="accent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3662" y="1066800"/>
            <a:ext cx="7690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мире все друзья, ты и ты и он и я!</a:t>
            </a:r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Обними того, кто справа, обними того, кто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слева. Мы- 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семья!</a:t>
            </a:r>
          </a:p>
        </p:txBody>
      </p:sp>
      <p:pic>
        <p:nvPicPr>
          <p:cNvPr id="14337" name="Picture 1" descr="C:\Users\Елена\Desktop\Новая папка (6)\игры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4523" y="2731476"/>
            <a:ext cx="3962400" cy="355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 (6)\IMG_16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483" y="0"/>
            <a:ext cx="3808048" cy="38080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27" name="Picture 3" descr="C:\Users\Елена\Desktop\Новая папка (6)\IMG_16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7231" y="1"/>
            <a:ext cx="3921368" cy="3921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28" name="Picture 4" descr="C:\Users\Елена\Desktop\Новая папка (6)\IMG_16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729" y="2232983"/>
            <a:ext cx="4152795" cy="42733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668338" y="471488"/>
            <a:ext cx="8596312" cy="596741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«Цветок»</a:t>
            </a:r>
          </a:p>
          <a:p>
            <a:pPr marL="0" indent="0" eaLnBrk="1" hangingPunct="1">
              <a:buNone/>
              <a:defRPr/>
            </a:pP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становятся тесным кругом, изображая нераспустившийся бутон цветка. Под мажорную музыку «бутон» распускается: круг 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расщиряется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дети постепенно поднимают руки вверх, встают на пальчики ног. Зазвучала минорная музыка – «бутон» закрывается: дети опускают руки, круг сужается, все приседают. Чтобы цветок получился красивым, необходимо соотносить координацию совместных действий с характером музыкального произведения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8861" y="3302949"/>
            <a:ext cx="3300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050" name="Picture 2" descr="C:\Users\Елена\Desktop\Новая папка (6)\IMG_16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340" y="3200400"/>
            <a:ext cx="3968259" cy="39682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2051" name="Picture 3" descr="C:\Users\Елена\Desktop\Новая папка (6)\IMG_1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308" y="3200400"/>
            <a:ext cx="3944812" cy="39448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635000"/>
            <a:ext cx="8734425" cy="5756275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ru-RU" sz="2800" dirty="0" smtClean="0">
                <a:solidFill>
                  <a:schemeClr val="accent3"/>
                </a:solidFill>
              </a:rPr>
              <a:t>Игра «Сороконожка»</a:t>
            </a:r>
          </a:p>
          <a:p>
            <a:pPr eaLnBrk="1" hangingPunct="1"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    Дети встают в колонну за ведущим, держа друг друга за талию. Одновременно начинают движение под музыку с одной ноги, чтобы почувствовать ритм передвижения «сороконожки». Чтобы игра стала более увлекательной и интересной, на пути «сороконожки» можно поставить различные препятствия (кубики-»кочки»). Не сбиваясь с ритма, детям нужно их преодолеть.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Елена\Desktop\Новая папка (6)\IMG_16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232" y="3810000"/>
            <a:ext cx="3048000" cy="304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3075" name="Picture 3" descr="C:\Users\Елена\Desktop\Новая папка (6)\IMG_1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7322" y="3792414"/>
            <a:ext cx="3065585" cy="30655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687</TotalTime>
  <Words>539</Words>
  <Application>Microsoft Office PowerPoint</Application>
  <PresentationFormat>Произвольный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МАСТЕР-КЛАСС ДЛЯ ПЕДАГОГОВ ДОУ  «Комплексное развитие коммуникативных, познавательных, эмоциональных  качеств ребёнка через музыкальные игры»  </vt:lpstr>
      <vt:lpstr>Слайд 2</vt:lpstr>
      <vt:lpstr>Слайд 3</vt:lpstr>
      <vt:lpstr>Слайд 4</vt:lpstr>
      <vt:lpstr>Музыкальные коммуникативные игры — это игры с использованием музыки, основной задачей которых является включение детей дошкольного возраста в межличностные отношения, создание условий для свободного и естественного проявления их индивидуальных качеств. А по сути это — синтез музыки с речью, движением, с тактильными и зрительными ощущениями ребёнка.</vt:lpstr>
      <vt:lpstr>Слайд 6</vt:lpstr>
      <vt:lpstr>Слайд 7</vt:lpstr>
      <vt:lpstr>Слайд 8</vt:lpstr>
      <vt:lpstr>Слайд 9</vt:lpstr>
      <vt:lpstr>Слайд 10</vt:lpstr>
      <vt:lpstr>Слайд 11</vt:lpstr>
      <vt:lpstr>На своих занятиях я использую подвижные и музыкально-ритмические игры</vt:lpstr>
      <vt:lpstr>Слайд 13</vt:lpstr>
      <vt:lpstr> Игры с родителями. Часто родители жалуются: «Я ему говорю, а он меня словно не слышит». Одна из причин такого поведения ребенка, – отсутствие достаточного внимания. Поэтому в первую очередь работу надо направить на формирование у детей слухового восприятия и развития слуховой памяти.  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ДЛЯ ПЕДАГОГОВ ДОУ  «Комплексное развитие коммуникативных, познавательных, эмоциональных  качеств ребёнка через музыкальные игры»</dc:title>
  <dc:creator>Andrey Posemeynov</dc:creator>
  <cp:lastModifiedBy>Елена</cp:lastModifiedBy>
  <cp:revision>76</cp:revision>
  <dcterms:created xsi:type="dcterms:W3CDTF">2016-11-20T22:07:20Z</dcterms:created>
  <dcterms:modified xsi:type="dcterms:W3CDTF">2017-03-14T17:40:48Z</dcterms:modified>
</cp:coreProperties>
</file>